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481" r:id="rId2"/>
    <p:sldId id="1478" r:id="rId3"/>
    <p:sldId id="1497" r:id="rId4"/>
    <p:sldId id="1501" r:id="rId5"/>
    <p:sldId id="1500" r:id="rId6"/>
    <p:sldId id="1502" r:id="rId7"/>
    <p:sldId id="1263" r:id="rId8"/>
    <p:sldId id="1498" r:id="rId9"/>
    <p:sldId id="1499" r:id="rId10"/>
    <p:sldId id="1503" r:id="rId11"/>
    <p:sldId id="1504" r:id="rId12"/>
    <p:sldId id="1505" r:id="rId13"/>
    <p:sldId id="1506" r:id="rId14"/>
    <p:sldId id="1507" r:id="rId15"/>
    <p:sldId id="1508" r:id="rId1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116362"/>
    <a:srgbClr val="FADF35"/>
    <a:srgbClr val="0D969B"/>
    <a:srgbClr val="333300"/>
    <a:srgbClr val="FBC81F"/>
    <a:srgbClr val="39A2A3"/>
    <a:srgbClr val="445469"/>
    <a:srgbClr val="FBB62B"/>
    <a:srgbClr val="364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9409" autoAdjust="0"/>
  </p:normalViewPr>
  <p:slideViewPr>
    <p:cSldViewPr snapToGrid="0" snapToObjects="1">
      <p:cViewPr varScale="1">
        <p:scale>
          <a:sx n="52" d="100"/>
          <a:sy n="52" d="100"/>
        </p:scale>
        <p:origin x="138" y="120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2899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034809" y="334537"/>
            <a:ext cx="2342841" cy="1293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23069390" y="523001"/>
            <a:ext cx="859750" cy="85975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109785" y="607069"/>
            <a:ext cx="807966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‹nº›</a:t>
            </a:fld>
            <a:endParaRPr lang="id-ID" sz="2800" b="1" i="0" dirty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89" r:id="rId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292" y="-3711691"/>
            <a:ext cx="25414642" cy="177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39746" y="700122"/>
            <a:ext cx="14387236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OS PERFIS COMPORTAMENTAIS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176645" y="1900432"/>
            <a:ext cx="5014198" cy="816572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COMUNICADORES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96200" y="4057650"/>
            <a:ext cx="16681450" cy="10035678"/>
          </a:xfrm>
          <a:prstGeom prst="rect">
            <a:avLst/>
          </a:prstGeom>
          <a:solidFill>
            <a:srgbClr val="11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13043" y="4228564"/>
            <a:ext cx="159112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São persuasivos, entusiasmados, otimistas e aprendem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om facilidade.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>
                <a:solidFill>
                  <a:schemeClr val="bg1"/>
                </a:solidFill>
                <a:latin typeface="+mj-lt"/>
              </a:rPr>
            </a:br>
            <a:r>
              <a:rPr lang="pt-BR" sz="4800" b="1" dirty="0">
                <a:solidFill>
                  <a:schemeClr val="bg1"/>
                </a:solidFill>
                <a:latin typeface="+mj-lt"/>
              </a:rPr>
              <a:t>Os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comunicadores são amigos e atuam melhor em equipe.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São falantes, ativos e não apreciam a monotonia. Adaptam-se facilmente e admiram sua projeção pessoal.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Principais medos: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ficar sozinho; não sentir apoio; dizer não.</a:t>
            </a:r>
            <a:endParaRPr lang="pt-BR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45" y="2458314"/>
            <a:ext cx="11856230" cy="1534196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5890083" y="1046912"/>
            <a:ext cx="8487567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13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39746" y="700122"/>
            <a:ext cx="14387236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OS PERFIS COMPORTAMENTAIS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176645" y="1900432"/>
            <a:ext cx="4381013" cy="816572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PLANEJADORES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96200" y="4057650"/>
            <a:ext cx="16681450" cy="10035678"/>
          </a:xfrm>
          <a:prstGeom prst="rect">
            <a:avLst/>
          </a:prstGeom>
          <a:solidFill>
            <a:srgbClr val="11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13043" y="4228564"/>
            <a:ext cx="1591126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São estáveis, pacientes, calmos, consistentes e conservadores.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>
                <a:solidFill>
                  <a:schemeClr val="bg1"/>
                </a:solidFill>
                <a:latin typeface="+mj-lt"/>
              </a:rPr>
            </a:br>
            <a:r>
              <a:rPr lang="pt-BR" sz="4800" b="1" dirty="0">
                <a:solidFill>
                  <a:schemeClr val="bg1"/>
                </a:solidFill>
                <a:latin typeface="+mj-lt"/>
              </a:rPr>
              <a:t>Os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planejadores são pessoas tranquilas, prudentes e autocontroladas. Gostam de rotina e atuam em conformidade com normas e regras estabelecidas, por isso sentem-se bem quando estão com pessoas ativas e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>d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inâmicas.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Principais medos: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opinião alheia; perder o controle; arriscar.</a:t>
            </a:r>
            <a:endParaRPr lang="pt-BR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890083" y="1046912"/>
            <a:ext cx="8487567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684" y="492125"/>
            <a:ext cx="13686155" cy="177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77068" y="700122"/>
            <a:ext cx="6348176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O RELATÓRIO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266740" y="1900432"/>
            <a:ext cx="6458504" cy="884411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 QUE É APRESENTADO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13043" y="4228564"/>
            <a:ext cx="1591126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Em menos de 7 minutos, entrega mais de 50 informações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obre o aluno, dentre elas: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endParaRPr lang="pt-BR" sz="4800" b="1" dirty="0">
              <a:solidFill>
                <a:schemeClr val="bg1"/>
              </a:solidFill>
              <a:latin typeface="+mj-lt"/>
            </a:endParaRPr>
          </a:p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- sua </a:t>
            </a: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área de talento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;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- suas </a:t>
            </a: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competências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 mais fortes;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- pontos a </a:t>
            </a: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desenvolver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;</a:t>
            </a:r>
          </a:p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- o que o </a:t>
            </a: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motiva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 e como ele </a:t>
            </a: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absorve conhecimento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;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- como </a:t>
            </a: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relaciona-se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 com os outros;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- quais são os seus </a:t>
            </a: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fatores de afastamento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...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e mais!</a:t>
            </a:r>
            <a:endParaRPr lang="pt-BR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68640" y="1046912"/>
            <a:ext cx="16209011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5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77068" y="700122"/>
            <a:ext cx="4485487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IMPACTO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313043" y="1900432"/>
            <a:ext cx="6713382" cy="884411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POR QUE É IMPORTANTE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58204" y="1046912"/>
            <a:ext cx="18219447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78" y="8200351"/>
            <a:ext cx="876300" cy="8763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18" y="9889000"/>
            <a:ext cx="876300" cy="8763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43" y="4868982"/>
            <a:ext cx="876300" cy="876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43" y="6511703"/>
            <a:ext cx="876300" cy="8763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395394" y="4970590"/>
            <a:ext cx="159112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+mj-lt"/>
              </a:rPr>
              <a:t>maior participação do aluno em atividades feitas para o seu </a:t>
            </a:r>
            <a:r>
              <a:rPr lang="pt-BR" b="1" dirty="0" smtClean="0">
                <a:solidFill>
                  <a:schemeClr val="bg1"/>
                </a:solidFill>
                <a:latin typeface="+mj-lt"/>
              </a:rPr>
              <a:t>perfil</a:t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endParaRPr lang="pt-BR" b="1" dirty="0">
              <a:solidFill>
                <a:schemeClr val="bg1"/>
              </a:solidFill>
              <a:latin typeface="+mj-lt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r>
              <a:rPr lang="pt-BR" b="1" dirty="0" smtClean="0">
                <a:solidFill>
                  <a:schemeClr val="bg1"/>
                </a:solidFill>
                <a:latin typeface="+mj-lt"/>
              </a:rPr>
              <a:t>alunos mais interessados e individualmente desenvolvidos</a:t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r>
              <a:rPr lang="pt-BR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r>
              <a:rPr lang="pt-BR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r>
              <a:rPr lang="pt-BR" b="1" dirty="0" smtClean="0">
                <a:solidFill>
                  <a:schemeClr val="bg1"/>
                </a:solidFill>
                <a:latin typeface="+mj-lt"/>
              </a:rPr>
              <a:t>fidelização do plano de estudo do aluno</a:t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r>
              <a:rPr lang="pt-BR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r>
              <a:rPr lang="pt-BR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r>
              <a:rPr lang="pt-BR" b="1" dirty="0" smtClean="0">
                <a:solidFill>
                  <a:schemeClr val="bg1"/>
                </a:solidFill>
                <a:latin typeface="+mj-lt"/>
              </a:rPr>
              <a:t>ensino personalizado e facilidade de absorção</a:t>
            </a:r>
            <a:br>
              <a:rPr lang="pt-BR" b="1" dirty="0" smtClean="0">
                <a:solidFill>
                  <a:schemeClr val="bg1"/>
                </a:solidFill>
                <a:latin typeface="+mj-lt"/>
              </a:rPr>
            </a:br>
            <a:endParaRPr lang="pt-BR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7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77068" y="700122"/>
            <a:ext cx="5989104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VALIDAÇÕES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76457" y="1046912"/>
            <a:ext cx="16801194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377068" y="3663926"/>
            <a:ext cx="1696691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>A metodologia Profiler é certificada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como inovadora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pela FINEP e pelo Ministério da Ciência e Tecnologia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pt-BR" sz="4800" b="1" dirty="0">
              <a:solidFill>
                <a:schemeClr val="bg1"/>
              </a:solidFill>
              <a:latin typeface="+mj-lt"/>
            </a:endParaRPr>
          </a:p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O Profiler é validado pela UFMG, USP e FUNDEP.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2800" b="1" dirty="0">
                <a:solidFill>
                  <a:srgbClr val="33CCCC"/>
                </a:solidFill>
                <a:latin typeface="+mj-lt"/>
              </a:rPr>
              <a:t>“Os países reconheceram as habilidades não cognitivas como um conjunto de características importantes e que devem ser estimuladas, uma vez que elas impactam o sucesso </a:t>
            </a:r>
            <a:r>
              <a:rPr lang="pt-BR" sz="2800" b="1" dirty="0" smtClean="0">
                <a:solidFill>
                  <a:srgbClr val="33CCCC"/>
                </a:solidFill>
                <a:latin typeface="+mj-lt"/>
              </a:rPr>
              <a:t>escolar</a:t>
            </a:r>
            <a:br>
              <a:rPr lang="pt-BR" sz="2800" b="1" dirty="0" smtClean="0">
                <a:solidFill>
                  <a:srgbClr val="33CCCC"/>
                </a:solidFill>
                <a:latin typeface="+mj-lt"/>
              </a:rPr>
            </a:br>
            <a:r>
              <a:rPr lang="pt-BR" sz="2800" b="1" dirty="0" smtClean="0">
                <a:solidFill>
                  <a:srgbClr val="33CCCC"/>
                </a:solidFill>
                <a:latin typeface="+mj-lt"/>
              </a:rPr>
              <a:t>e </a:t>
            </a:r>
            <a:r>
              <a:rPr lang="pt-BR" sz="2800" b="1" dirty="0">
                <a:solidFill>
                  <a:srgbClr val="33CCCC"/>
                </a:solidFill>
                <a:latin typeface="+mj-lt"/>
              </a:rPr>
              <a:t>o sucesso na vida futura dos alunos</a:t>
            </a:r>
            <a:r>
              <a:rPr lang="pt-BR" sz="2800" b="1" dirty="0" smtClean="0">
                <a:solidFill>
                  <a:srgbClr val="33CCCC"/>
                </a:solidFill>
                <a:latin typeface="+mj-lt"/>
              </a:rPr>
              <a:t>.“</a:t>
            </a:r>
            <a:br>
              <a:rPr lang="pt-BR" sz="2800" b="1" dirty="0" smtClean="0">
                <a:solidFill>
                  <a:srgbClr val="33CCCC"/>
                </a:solidFill>
                <a:latin typeface="+mj-lt"/>
              </a:rPr>
            </a:br>
            <a:r>
              <a:rPr lang="pt-BR" sz="2800" b="1" dirty="0" smtClean="0">
                <a:solidFill>
                  <a:srgbClr val="33CCCC"/>
                </a:solidFill>
                <a:latin typeface="+mj-lt"/>
              </a:rPr>
              <a:t>- </a:t>
            </a:r>
            <a:r>
              <a:rPr lang="pt-BR" sz="2800" b="1" dirty="0">
                <a:solidFill>
                  <a:srgbClr val="33CCCC"/>
                </a:solidFill>
                <a:latin typeface="+mj-lt"/>
              </a:rPr>
              <a:t>Yves Leterme, secretário-geral delegado da OCDE</a:t>
            </a:r>
          </a:p>
          <a:p>
            <a:endParaRPr lang="pt-BR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32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292" y="-3711691"/>
            <a:ext cx="25414642" cy="17790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40" y="11455089"/>
            <a:ext cx="5664470" cy="14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13043" y="700122"/>
            <a:ext cx="16709987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O QUE É O PROFILER EDUCACIONAL?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313043" y="1900432"/>
            <a:ext cx="6032106" cy="884411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ENTENDA O PROFILER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13043" y="4228564"/>
            <a:ext cx="156821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</a:t>
            </a:r>
            <a:r>
              <a:rPr lang="pt-BR" sz="4800" b="1" dirty="0">
                <a:solidFill>
                  <a:srgbClr val="33CC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Profiler Educacional </a:t>
            </a:r>
            <a:r>
              <a:rPr lang="pt-BR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 uma ferramenta </a:t>
            </a:r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tecnológica</a:t>
            </a:r>
          </a:p>
          <a:p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</a:t>
            </a:r>
            <a:r>
              <a:rPr lang="pt-BR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oferece informações importantíssimas sobre as habilidades </a:t>
            </a:r>
            <a:r>
              <a:rPr lang="pt-BR" sz="4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socioemocionais</a:t>
            </a:r>
            <a:r>
              <a:rPr lang="pt-BR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aluno</a:t>
            </a:r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b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Através </a:t>
            </a:r>
            <a:r>
              <a:rPr lang="pt-BR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das informações extraídas, a </a:t>
            </a:r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escola</a:t>
            </a:r>
          </a:p>
          <a:p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terá </a:t>
            </a:r>
            <a:r>
              <a:rPr lang="pt-BR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subsídios para saber qual o estilo de aprendizagem do aluno, podendo assim, promover um </a:t>
            </a:r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ensino</a:t>
            </a:r>
          </a:p>
          <a:p>
            <a:r>
              <a:rPr lang="pt-BR" sz="4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mais </a:t>
            </a:r>
            <a:r>
              <a:rPr lang="pt-BR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personalizado e de melhor qualidade.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389443" y="1046912"/>
            <a:ext cx="8487567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6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77068" y="700122"/>
            <a:ext cx="7281124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A FERRAMENTA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176645" y="1900432"/>
            <a:ext cx="4961300" cy="816572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COMO FUNCIONA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13043" y="4228564"/>
            <a:ext cx="1591126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O Profiler Educacional é um software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online que fornece diversas informações sobre o comportamento, a personalidade e forma de aprendizado de um aluno.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endParaRPr lang="pt-BR" sz="4800" b="1" dirty="0">
              <a:solidFill>
                <a:schemeClr val="bg1"/>
              </a:solidFill>
              <a:latin typeface="+mj-lt"/>
            </a:endParaRP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>O Profiler tem como base a metodologia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DISC.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Nela, entende-se que existem </a:t>
            </a: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4 perfis comportamentais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e todos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eles estão presentes nas pessoas, mas alguns se manifestam mais que outros em cada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um.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Existem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várias combinações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possíveis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de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predominâncias dos perfis, formando sempre, personalidades singulares.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9103361" y="1046912"/>
            <a:ext cx="15274290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77068" y="700122"/>
            <a:ext cx="8930614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AS POSSIBILIDADES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099651" y="1923917"/>
            <a:ext cx="10760964" cy="884411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APLICAÇÃO DO </a:t>
            </a:r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PROFILER EDUCACIONAL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188825" y="3799840"/>
            <a:ext cx="12188825" cy="10293488"/>
          </a:xfrm>
          <a:prstGeom prst="rect">
            <a:avLst/>
          </a:prstGeom>
          <a:solidFill>
            <a:srgbClr val="1163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52" y="1628070"/>
            <a:ext cx="17805718" cy="1246525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4124960"/>
            <a:ext cx="13817600" cy="249936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7467600"/>
            <a:ext cx="13817600" cy="249936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1" y="10740355"/>
            <a:ext cx="13814425" cy="249936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92442" y="4737704"/>
            <a:ext cx="136705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Individualizar </a:t>
            </a:r>
            <a:r>
              <a:rPr lang="pt-BR" sz="4000" b="1" dirty="0">
                <a:solidFill>
                  <a:schemeClr val="bg1"/>
                </a:solidFill>
                <a:latin typeface="+mj-lt"/>
              </a:rPr>
              <a:t>o </a:t>
            </a: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ensino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saber </a:t>
            </a:r>
            <a:r>
              <a:rPr lang="pt-BR" b="1" dirty="0">
                <a:solidFill>
                  <a:schemeClr val="bg1"/>
                </a:solidFill>
              </a:rPr>
              <a:t>a necessidade específica de uma aluno dentro de um grupo.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92442" y="8086338"/>
            <a:ext cx="136705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Diferenciação do ensino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promover atividades voltadas à expectativa de um grupo.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92441" y="11359093"/>
            <a:ext cx="136705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Personalização do ensino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</a:rPr>
              <a:t>-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aluno &gt; habilidades &gt; sonhos &gt; dificuldades.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470241" y="1023658"/>
            <a:ext cx="14069969" cy="531254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2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52" y="-15321"/>
            <a:ext cx="19614198" cy="137313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18" y="-1"/>
            <a:ext cx="19614198" cy="137313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10" y="1"/>
            <a:ext cx="19615150" cy="137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52" y="-15321"/>
            <a:ext cx="19614198" cy="137313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18" y="-1"/>
            <a:ext cx="19614198" cy="1373132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0" y="0"/>
            <a:ext cx="19771360" cy="138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-18661" y="-186612"/>
            <a:ext cx="24377650" cy="13716000"/>
          </a:xfrm>
          <a:prstGeom prst="rect">
            <a:avLst/>
          </a:prstGeom>
          <a:solidFill>
            <a:srgbClr val="11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45" name="Rectangle 44"/>
          <p:cNvSpPr/>
          <p:nvPr/>
        </p:nvSpPr>
        <p:spPr>
          <a:xfrm>
            <a:off x="2384017" y="5328772"/>
            <a:ext cx="4004442" cy="2522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DF35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23576" y="7147329"/>
            <a:ext cx="4004442" cy="252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663135" y="5326218"/>
            <a:ext cx="4004442" cy="2522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7802694" y="7123596"/>
            <a:ext cx="4004442" cy="2522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84017" y="5730600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CARACTERÍSTICAS</a:t>
            </a:r>
            <a:endParaRPr lang="en-US" sz="2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94809" y="450147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COMUNICADORES</a:t>
            </a:r>
            <a:endParaRPr lang="en-US" sz="4000" dirty="0" smtClean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3576" y="7512479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CARACTERÍSTICAS</a:t>
            </a:r>
            <a:endParaRPr lang="en-US" sz="2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34368" y="6261056"/>
            <a:ext cx="2989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ANALISTAS</a:t>
            </a:r>
            <a:endParaRPr lang="en-US" sz="4000" dirty="0" smtClean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663135" y="5730600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CARACTERÍSTICAS</a:t>
            </a:r>
            <a:endParaRPr lang="en-US" sz="2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573927" y="4479177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PLANEJADORES</a:t>
            </a:r>
            <a:endParaRPr lang="en-US" sz="4000" dirty="0" smtClean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802694" y="7512479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CARACTERÍSTICAS</a:t>
            </a:r>
            <a:endParaRPr lang="en-US" sz="2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713486" y="6261056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EXECUTORES</a:t>
            </a:r>
            <a:endParaRPr lang="en-US" sz="4000" dirty="0" smtClean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663135" y="6583970"/>
            <a:ext cx="4329017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4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São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estáveis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ritmo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constante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alto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grau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conservadorismo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Dificilmente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pânico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mas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têm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pequena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capacidade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improviso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lnSpc>
                <a:spcPts val="4040"/>
              </a:lnSpc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873649" y="8359906"/>
            <a:ext cx="4329017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4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São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autoconfiantes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dominantes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lidam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bem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desafios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Executores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são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competitivos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defendem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pontos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vista.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17111" y="6583970"/>
            <a:ext cx="4329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4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São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comunicativas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</a:t>
            </a:r>
          </a:p>
          <a:p>
            <a:pPr>
              <a:lnSpc>
                <a:spcPts val="4040"/>
              </a:lnSpc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geralmente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dotadas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grande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carisma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poder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persuasão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27625" y="8359906"/>
            <a:ext cx="43290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4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São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detalhistas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meticulosas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Analistas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são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organizados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responsáveis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altamente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conservadores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Box 41"/>
          <p:cNvSpPr txBox="1"/>
          <p:nvPr/>
        </p:nvSpPr>
        <p:spPr>
          <a:xfrm>
            <a:off x="1339746" y="700122"/>
            <a:ext cx="14387236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OS PERFIS COMPORTAMENTAIS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176645" y="1900432"/>
            <a:ext cx="15385627" cy="884411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VEJA AS PRINCIPAIS CARACTERÍSTICAS DE CADA UM DELES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5890083" y="1046912"/>
            <a:ext cx="8487567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6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39746" y="700122"/>
            <a:ext cx="14387236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OS PERFIS COMPORTAMENTAIS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176645" y="1900432"/>
            <a:ext cx="3751032" cy="816572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EXECUTORES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96200" y="4057650"/>
            <a:ext cx="16681450" cy="10035678"/>
          </a:xfrm>
          <a:prstGeom prst="rect">
            <a:avLst/>
          </a:prstGeom>
          <a:solidFill>
            <a:srgbClr val="11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1" y="1881382"/>
            <a:ext cx="12679460" cy="1640722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13043" y="4228564"/>
            <a:ext cx="1591126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São autoconfiantes, enérgicos, destemidos e dominantes.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Gostam de desafios e são muito ativos.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>
                <a:solidFill>
                  <a:schemeClr val="bg1"/>
                </a:solidFill>
                <a:latin typeface="+mj-lt"/>
              </a:rPr>
            </a:br>
            <a:r>
              <a:rPr lang="pt-BR" sz="4800" b="1" dirty="0">
                <a:solidFill>
                  <a:schemeClr val="bg1"/>
                </a:solidFill>
                <a:latin typeface="+mj-lt"/>
              </a:rPr>
              <a:t>Os executores são ativos, otimistas e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dinâmicos.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Líderes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natos, não têm medo de assumir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riscos. 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São trabalhadores e demonstram determinação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e 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perseverança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Principais medos: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perder autonomia; falhar;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ubmeter-se.  </a:t>
            </a:r>
            <a:endParaRPr lang="pt-BR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890083" y="1046912"/>
            <a:ext cx="8487567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6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4093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39746" y="700122"/>
            <a:ext cx="14387236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7200" b="1" dirty="0" smtClean="0">
                <a:solidFill>
                  <a:srgbClr val="FADF35"/>
                </a:solidFill>
                <a:latin typeface="Lato Heavy" charset="0"/>
                <a:ea typeface="Lato Heavy" charset="0"/>
                <a:cs typeface="Lato Heavy" charset="0"/>
              </a:rPr>
              <a:t>OS PERFIS COMPORTAMENTAIS</a:t>
            </a:r>
            <a:endParaRPr lang="id-ID" sz="7200" b="1" dirty="0" smtClean="0">
              <a:solidFill>
                <a:srgbClr val="FADF35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176645" y="1900432"/>
            <a:ext cx="3215629" cy="816572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spc="3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ANALISTAS</a:t>
            </a:r>
            <a:endParaRPr lang="en-US" sz="3600" spc="3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96200" y="4057650"/>
            <a:ext cx="16681450" cy="10035678"/>
          </a:xfrm>
          <a:prstGeom prst="rect">
            <a:avLst/>
          </a:prstGeom>
          <a:solidFill>
            <a:srgbClr val="116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13043" y="4228564"/>
            <a:ext cx="1591126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São detalhistas, metódicos, racionais, introvertidos e organizados.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>
                <a:solidFill>
                  <a:schemeClr val="bg1"/>
                </a:solidFill>
                <a:latin typeface="+mj-lt"/>
              </a:rPr>
            </a:br>
            <a:r>
              <a:rPr lang="pt-BR" sz="4800" b="1" dirty="0">
                <a:solidFill>
                  <a:schemeClr val="bg1"/>
                </a:solidFill>
                <a:latin typeface="+mj-lt"/>
              </a:rPr>
              <a:t>Os executores são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preocupados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e rígidos, porém calmos.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Geralmente são mais calados e retraídos.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Agilidade, inteligência e intelectualidade são características que predominam na sua personalidade.</a:t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latin typeface="+mj-lt"/>
              </a:rPr>
            </a:br>
            <a:r>
              <a:rPr lang="pt-BR" sz="4800" b="1" dirty="0" smtClean="0">
                <a:solidFill>
                  <a:srgbClr val="33CCCC"/>
                </a:solidFill>
                <a:latin typeface="+mj-lt"/>
              </a:rPr>
              <a:t>Principais medos: </a:t>
            </a:r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conflitos; não pensar em todas</a:t>
            </a:r>
          </a:p>
          <a:p>
            <a:r>
              <a:rPr lang="pt-BR" sz="4800" b="1" dirty="0" smtClean="0">
                <a:solidFill>
                  <a:schemeClr val="bg1"/>
                </a:solidFill>
                <a:latin typeface="+mj-lt"/>
              </a:rPr>
              <a:t>as possibilidades; errar.</a:t>
            </a:r>
            <a:endParaRPr lang="pt-BR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0" y="2615404"/>
            <a:ext cx="12040912" cy="1558093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5890083" y="1046912"/>
            <a:ext cx="8487567" cy="487680"/>
          </a:xfrm>
          <a:prstGeom prst="rect">
            <a:avLst/>
          </a:prstGeom>
          <a:solidFill>
            <a:srgbClr val="0D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57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Jetfabrik - Coloured 17 - Light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20951</TotalTime>
  <Words>291</Words>
  <Application>Microsoft Office PowerPoint</Application>
  <PresentationFormat>Personalizar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Lato</vt:lpstr>
      <vt:lpstr>Lato Black</vt:lpstr>
      <vt:lpstr>Lato Bold</vt:lpstr>
      <vt:lpstr>Lato Heavy</vt:lpstr>
      <vt:lpstr>Lato Light</vt:lpstr>
      <vt:lpstr>Default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REP03</cp:lastModifiedBy>
  <cp:revision>3125</cp:revision>
  <dcterms:created xsi:type="dcterms:W3CDTF">2014-11-12T21:47:38Z</dcterms:created>
  <dcterms:modified xsi:type="dcterms:W3CDTF">2018-01-10T13:43:29Z</dcterms:modified>
  <cp:category/>
</cp:coreProperties>
</file>